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7"/>
  </p:notesMasterIdLst>
  <p:sldIdLst>
    <p:sldId id="256" r:id="rId2"/>
    <p:sldId id="1703" r:id="rId3"/>
    <p:sldId id="888" r:id="rId4"/>
    <p:sldId id="1579" r:id="rId5"/>
    <p:sldId id="1578" r:id="rId6"/>
    <p:sldId id="1696" r:id="rId7"/>
    <p:sldId id="605" r:id="rId8"/>
    <p:sldId id="824" r:id="rId9"/>
    <p:sldId id="1118" r:id="rId10"/>
    <p:sldId id="1076" r:id="rId11"/>
    <p:sldId id="898" r:id="rId12"/>
    <p:sldId id="1695" r:id="rId13"/>
    <p:sldId id="1142" r:id="rId14"/>
    <p:sldId id="1397" r:id="rId15"/>
    <p:sldId id="1033" r:id="rId16"/>
    <p:sldId id="1073" r:id="rId17"/>
    <p:sldId id="1026" r:id="rId18"/>
    <p:sldId id="570" r:id="rId19"/>
    <p:sldId id="280" r:id="rId20"/>
    <p:sldId id="1511" r:id="rId21"/>
    <p:sldId id="1512" r:id="rId22"/>
    <p:sldId id="1544" r:id="rId23"/>
    <p:sldId id="1545" r:id="rId24"/>
    <p:sldId id="1297" r:id="rId25"/>
    <p:sldId id="1542" r:id="rId26"/>
    <p:sldId id="563" r:id="rId27"/>
    <p:sldId id="835" r:id="rId28"/>
    <p:sldId id="613" r:id="rId29"/>
    <p:sldId id="1523" r:id="rId30"/>
    <p:sldId id="831" r:id="rId31"/>
    <p:sldId id="811" r:id="rId32"/>
    <p:sldId id="1047" r:id="rId33"/>
    <p:sldId id="1432" r:id="rId34"/>
    <p:sldId id="1399" r:id="rId35"/>
    <p:sldId id="1072" r:id="rId36"/>
    <p:sldId id="764" r:id="rId37"/>
    <p:sldId id="765" r:id="rId38"/>
    <p:sldId id="1071" r:id="rId39"/>
    <p:sldId id="1501" r:id="rId40"/>
    <p:sldId id="1195" r:id="rId41"/>
    <p:sldId id="1698" r:id="rId42"/>
    <p:sldId id="1070" r:id="rId43"/>
    <p:sldId id="840" r:id="rId44"/>
    <p:sldId id="1068" r:id="rId45"/>
    <p:sldId id="1069" r:id="rId46"/>
    <p:sldId id="1566" r:id="rId47"/>
    <p:sldId id="1400" r:id="rId48"/>
    <p:sldId id="893" r:id="rId49"/>
    <p:sldId id="289" r:id="rId50"/>
    <p:sldId id="1054" r:id="rId51"/>
    <p:sldId id="994" r:id="rId52"/>
    <p:sldId id="830" r:id="rId53"/>
    <p:sldId id="481" r:id="rId54"/>
    <p:sldId id="290" r:id="rId55"/>
    <p:sldId id="1133" r:id="rId56"/>
    <p:sldId id="669" r:id="rId57"/>
    <p:sldId id="1079" r:id="rId58"/>
    <p:sldId id="1043" r:id="rId59"/>
    <p:sldId id="1083" r:id="rId60"/>
    <p:sldId id="1449" r:id="rId61"/>
    <p:sldId id="1448" r:id="rId62"/>
    <p:sldId id="1452" r:id="rId63"/>
    <p:sldId id="1086" r:id="rId64"/>
    <p:sldId id="1080" r:id="rId65"/>
    <p:sldId id="1049" r:id="rId66"/>
    <p:sldId id="336" r:id="rId67"/>
    <p:sldId id="1084" r:id="rId68"/>
    <p:sldId id="1699" r:id="rId69"/>
    <p:sldId id="1114" r:id="rId70"/>
    <p:sldId id="1704" r:id="rId71"/>
    <p:sldId id="654" r:id="rId72"/>
    <p:sldId id="659" r:id="rId73"/>
    <p:sldId id="655" r:id="rId74"/>
    <p:sldId id="1425" r:id="rId75"/>
    <p:sldId id="657" r:id="rId76"/>
    <p:sldId id="656" r:id="rId77"/>
    <p:sldId id="1500" r:id="rId78"/>
    <p:sldId id="1567" r:id="rId79"/>
    <p:sldId id="1700" r:id="rId80"/>
    <p:sldId id="1689" r:id="rId81"/>
    <p:sldId id="1411" r:id="rId82"/>
    <p:sldId id="1412" r:id="rId83"/>
    <p:sldId id="1413" r:id="rId84"/>
    <p:sldId id="1414" r:id="rId85"/>
    <p:sldId id="1415" r:id="rId86"/>
    <p:sldId id="1572" r:id="rId87"/>
    <p:sldId id="1690" r:id="rId88"/>
    <p:sldId id="388" r:id="rId89"/>
    <p:sldId id="312" r:id="rId90"/>
    <p:sldId id="380" r:id="rId91"/>
    <p:sldId id="747" r:id="rId92"/>
    <p:sldId id="1422" r:id="rId93"/>
    <p:sldId id="313" r:id="rId94"/>
    <p:sldId id="1217" r:id="rId95"/>
    <p:sldId id="1592" r:id="rId96"/>
    <p:sldId id="1693" r:id="rId97"/>
    <p:sldId id="1688" r:id="rId98"/>
    <p:sldId id="907" r:id="rId99"/>
    <p:sldId id="650" r:id="rId100"/>
    <p:sldId id="729" r:id="rId101"/>
    <p:sldId id="737" r:id="rId102"/>
    <p:sldId id="998" r:id="rId103"/>
    <p:sldId id="999" r:id="rId104"/>
    <p:sldId id="1000" r:id="rId105"/>
    <p:sldId id="1451" r:id="rId106"/>
    <p:sldId id="1701" r:id="rId107"/>
    <p:sldId id="1130" r:id="rId108"/>
    <p:sldId id="1132" r:id="rId109"/>
    <p:sldId id="1005" r:id="rId110"/>
    <p:sldId id="1006" r:id="rId111"/>
    <p:sldId id="1586" r:id="rId112"/>
    <p:sldId id="1577" r:id="rId113"/>
    <p:sldId id="335" r:id="rId114"/>
    <p:sldId id="1702" r:id="rId115"/>
    <p:sldId id="1230" r:id="rId116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2123"/>
  </p:normalViewPr>
  <p:slideViewPr>
    <p:cSldViewPr snapToGrid="0">
      <p:cViewPr varScale="1">
        <p:scale>
          <a:sx n="103" d="100"/>
          <a:sy n="103" d="100"/>
        </p:scale>
        <p:origin x="432" y="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820616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“Trade Wars”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February 12, 2025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8F5650-3EE1-6510-C9E8-41261F473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032" y="1752598"/>
            <a:ext cx="5522097" cy="31554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New Range?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71" y="2472843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5" name="Picture 4" descr="A graph showing the price of the stock market&#10;&#10;AI-generated content may be incorrect.">
            <a:extLst>
              <a:ext uri="{FF2B5EF4-FFF2-40B4-BE49-F238E27FC236}">
                <a16:creationId xmlns:a16="http://schemas.microsoft.com/office/drawing/2014/main" id="{144F6FC7-1DC4-5CFE-2046-F11C4C873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26" y="1841698"/>
            <a:ext cx="8551839" cy="50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CF195-54FA-53A1-97D1-CDB418AA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9357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FC4A0-CA9E-18F6-C4A5-BACBF3C3A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514" y="189174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6/$23-$25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5396B7-0EB4-289C-75B4-74AD71E1F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5381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F0FEAF-7EE5-5101-4DD4-D49A87327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295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5565D-4D13-B9BD-06C1-001621E59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204" y="153393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8406CA-F775-E297-9D11-801E60AD8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7369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5ACD-4640-87EA-D2A9-DE8EAF56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0E850-35A6-0DB1-8A92-384BFCDBE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AEED7-FE47-AF36-A767-F8204DF10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95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Stay Away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Homebuyer Mortgage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Demand is Collapsing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, with the 30-year fixed at a buzzkill 7.0%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*Demand is 39% lower YOY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, with housing demand at a 30-year low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*Homes are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sitting on the market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much longer. Avoid all real estate plays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*US Home Sales Hit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30-Year Low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, in 2024, the second year in a row of weak sales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dirty="0">
                <a:solidFill>
                  <a:srgbClr val="222222"/>
                </a:solidFill>
                <a:effectLst/>
                <a:latin typeface="+mj-lt"/>
                <a:ea typeface="Cambria" panose="02040503050406030204" pitchFamily="18" charset="0"/>
              </a:rPr>
              <a:t>High costs related to homeownership sapped sales again</a:t>
            </a:r>
            <a:br>
              <a:rPr lang="en-US" sz="1800" dirty="0">
                <a:solidFill>
                  <a:srgbClr val="222222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222222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222222"/>
                </a:solidFill>
                <a:effectLst/>
                <a:latin typeface="+mj-lt"/>
                <a:ea typeface="Cambria" panose="02040503050406030204" pitchFamily="18" charset="0"/>
              </a:rPr>
              <a:t>*The average rate for a 30-year fixed mortgage has hovered</a:t>
            </a:r>
            <a:br>
              <a:rPr lang="en-US" sz="1800" b="1" dirty="0">
                <a:solidFill>
                  <a:srgbClr val="222222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222222"/>
                </a:solidFill>
                <a:effectLst/>
                <a:latin typeface="+mj-lt"/>
                <a:ea typeface="Cambria" panose="02040503050406030204" pitchFamily="18" charset="0"/>
              </a:rPr>
              <a:t> between 6% and 8% since late 2022</a:t>
            </a:r>
            <a:br>
              <a:rPr lang="en-US" sz="1800" dirty="0">
                <a:solidFill>
                  <a:srgbClr val="222222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222222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222222"/>
                </a:solidFill>
                <a:effectLst/>
                <a:latin typeface="+mj-lt"/>
                <a:ea typeface="Cambria" panose="02040503050406030204" pitchFamily="18" charset="0"/>
              </a:rPr>
              <a:t>*Avoid </a:t>
            </a:r>
            <a:r>
              <a:rPr lang="en-US" sz="1800" b="1" dirty="0">
                <a:solidFill>
                  <a:srgbClr val="222222"/>
                </a:solidFill>
                <a:latin typeface="+mj-lt"/>
                <a:ea typeface="Cambria" panose="02040503050406030204" pitchFamily="18" charset="0"/>
              </a:rPr>
              <a:t>real estate</a:t>
            </a:r>
            <a:r>
              <a:rPr lang="en-US" sz="1800" b="1" dirty="0">
                <a:solidFill>
                  <a:srgbClr val="222222"/>
                </a:solidFill>
                <a:effectLst/>
                <a:latin typeface="+mj-lt"/>
                <a:ea typeface="Cambria" panose="02040503050406030204" pitchFamily="18" charset="0"/>
              </a:rPr>
              <a:t> plays.</a:t>
            </a:r>
            <a:r>
              <a:rPr lang="en-US" sz="2400" b="1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65D0C-6028-3F53-B2E1-5C3F07418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547" y="2842591"/>
            <a:ext cx="3156453" cy="40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+4.2% YOY in September,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+7.5%,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Chicago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6.2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Las Vegas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+5.9%.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8/$90-$95 call spread,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928D8-BEC4-D92E-25D4-006F06333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77247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4 Month Low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11,000 to 219,000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33A52-9F51-349E-EC16-521B84C9E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41763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Horton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stock dropping some 11% in Tuesday morning trading after the U.S.'s largest homebuilder issued its fiscal 2025 guidance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5AA28-56AE-BC03-17EA-47CFCED1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5199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next big dip,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sell rallies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nuclear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sell over $30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26 2025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holding a camera&#10;&#10;AI-generated content may be incorrect.">
            <a:extLst>
              <a:ext uri="{FF2B5EF4-FFF2-40B4-BE49-F238E27FC236}">
                <a16:creationId xmlns:a16="http://schemas.microsoft.com/office/drawing/2014/main" id="{C22B188D-1CB1-DC68-C382-56A8F5A58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439" y="1028479"/>
            <a:ext cx="3830962" cy="40501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4408-1504-606B-ED98-F947C5FA0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F8BA-FA4C-780C-90C8-1FD209B4E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unset over the ocean&#10;&#10;AI-generated content may be incorrect.">
            <a:extLst>
              <a:ext uri="{FF2B5EF4-FFF2-40B4-BE49-F238E27FC236}">
                <a16:creationId xmlns:a16="http://schemas.microsoft.com/office/drawing/2014/main" id="{C500DBE2-88D5-269D-D2B2-A2DEB742D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949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building with a door and palm trees&#10;&#10;AI-generated content may be incorrect.">
            <a:extLst>
              <a:ext uri="{FF2B5EF4-FFF2-40B4-BE49-F238E27FC236}">
                <a16:creationId xmlns:a16="http://schemas.microsoft.com/office/drawing/2014/main" id="{6A4290D0-7E5A-C684-242E-C1F4C3B0D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400" b="1" dirty="0">
                <a:sym typeface="Calibri"/>
              </a:rPr>
              <a:t>Stocks – Downtrend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609600" y="1417637"/>
            <a:ext cx="1014330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Wall Street Souring on 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Magnificent Seven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except for Meta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Goldman Sachs Sees a 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Correction Coming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in the face of a deteriorating global macro conditions, trade wars, and sky-high valuations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Technology Stocks </a:t>
            </a:r>
            <a:r>
              <a:rPr lang="en-US" sz="2000" dirty="0">
                <a:latin typeface="+mj-lt"/>
                <a:ea typeface="Cambria" panose="02040503050406030204" pitchFamily="18" charset="0"/>
              </a:rPr>
              <a:t>destroyed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on News of China’s 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DeepSeek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Tariffs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to Cut US Earnings by 5%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*The 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Exemption Race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is On, with many industries pleading for special treatment in the new trade wars. 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*Palantir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Soars 25%, on the prospect of a surge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in government contracts </a:t>
            </a: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2000" b="1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Chevron </a:t>
            </a:r>
            <a:r>
              <a:rPr lang="en-US" sz="2000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Posts First Loss in Four Years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b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2000" dirty="0">
                <a:solidFill>
                  <a:srgbClr val="404040"/>
                </a:solidFill>
                <a:effectLst/>
                <a:latin typeface="+mj-lt"/>
                <a:ea typeface="Cambria" panose="02040503050406030204" pitchFamily="18" charset="0"/>
              </a:rPr>
              <a:t>U</a:t>
            </a:r>
            <a:r>
              <a:rPr lang="en-US" sz="20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</a:rPr>
              <a:t>.S. Business Activity Slowed to a </a:t>
            </a:r>
            <a:r>
              <a:rPr lang="en-US" sz="2000" b="1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</a:rPr>
              <a:t>Ninth-Month</a:t>
            </a:r>
            <a:r>
              <a:rPr lang="en-US" sz="2000" b="1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</a:rPr>
              <a:t>Low</a:t>
            </a:r>
            <a:r>
              <a:rPr lang="en-US" sz="2000" b="1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000" i="1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</a:br>
            <a:br>
              <a:rPr lang="en-US" sz="2400" dirty="0">
                <a:effectLst/>
              </a:rPr>
            </a:br>
            <a:endParaRPr lang="en-US" sz="1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87DC38-647E-541E-76E7-493777AC2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616" y="4371135"/>
            <a:ext cx="4249460" cy="23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Correction Time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928001" y="2810267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$575</a:t>
            </a:r>
            <a:br>
              <a:rPr lang="en-US" sz="2000" dirty="0"/>
            </a:br>
            <a:r>
              <a:rPr lang="en-US" sz="2000" dirty="0"/>
              <a:t>-6.04%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928000" y="4238121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$535</a:t>
            </a:r>
            <a:br>
              <a:rPr lang="en-US" sz="2000" dirty="0"/>
            </a:br>
            <a:r>
              <a:rPr lang="en-US" sz="2000" dirty="0"/>
              <a:t>-13.02%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4" name="Picture 3" descr="A graph of stock market&#10;&#10;AI-generated content may be incorrect.">
            <a:extLst>
              <a:ext uri="{FF2B5EF4-FFF2-40B4-BE49-F238E27FC236}">
                <a16:creationId xmlns:a16="http://schemas.microsoft.com/office/drawing/2014/main" id="{9D69C797-6EA2-57E9-E778-AACF76FAD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30" y="1248032"/>
            <a:ext cx="8763962" cy="512805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271865" y="4177338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9F2564-9E4A-1D3F-7CD8-777001E7358E}"/>
              </a:ext>
            </a:extLst>
          </p:cNvPr>
          <p:cNvCxnSpPr>
            <a:cxnSpLocks/>
          </p:cNvCxnSpPr>
          <p:nvPr/>
        </p:nvCxnSpPr>
        <p:spPr>
          <a:xfrm flipV="1">
            <a:off x="943301" y="3871099"/>
            <a:ext cx="8984700" cy="52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799839" y="394624"/>
            <a:ext cx="6592322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309AB-5729-772E-E50B-73A76D7F5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3272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8F3A1B-E1C3-3BE5-9C3E-D57D26196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7247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DFB137-29D2-A030-BCC0-4AEFF7D1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9357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F2D66E-A9EA-18D3-E591-F358EDD1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090" y="206805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827FA-3F1E-C08C-EBD4-B2FFB32C7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7187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icense plate on a car&#10;&#10;AI-generated content may be incorrect.">
            <a:extLst>
              <a:ext uri="{FF2B5EF4-FFF2-40B4-BE49-F238E27FC236}">
                <a16:creationId xmlns:a16="http://schemas.microsoft.com/office/drawing/2014/main" id="{6334679E-3CB8-5BAD-1CE5-568DA7C6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3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91503-0F65-24FF-F23F-8E9E5176E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73272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02426-86D9-8F98-69FD-0C485C8D4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41763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0552C2-162B-8A03-622F-063C6DF5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9357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are Lining up for a Big Emerging Market Bet. Falling US interest rates will bring a weak US dollar and runaway bull markets in most emerging markets, which have remained unchanged for more than a decade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F4A82C-A914-5AFD-ABD8-1E51F740F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474" y="203981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08473" y="380999"/>
            <a:ext cx="1167788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Joins the Dow Average Club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Nvidia Tanks Again, as the incoming government plans new China export restrictions on the company</a:t>
            </a:r>
            <a:r>
              <a:rPr lang="en-US" sz="3200" dirty="0">
                <a:effectLst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Long 2/$90-$95 call spread - expires in 7 trading days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12/$117-$120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8/70-$73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8/137-$140 put spread,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EA7563-FADA-9476-494D-C487C9AFD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913" y="220980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Microsoft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Microsoft Blows Up on Cloud Guidance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27F5C-5859-D1F0-9EA4-8EBEA7E5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648" y="238870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Meta Beats, on improving ad sales, a preeminent AI user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B0EF5-963C-3C25-D5CF-55BA3F25D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133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China to Investigate Apple, over sales practices in stores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5/$185-$195 vertical bear put spread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CF11B-185F-A44B-2D99-508DCE6A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403" y="235373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+10.92%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+0.48%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+3.74%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+6.23%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+5.24%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+3.74%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+18.96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+1.94%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+6.23%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+758.14%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Back in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mbria" panose="02040503050406030204" pitchFamily="18" charset="0"/>
              </a:rPr>
              <a:t>Alphabet Dives 9%, on guidance disappointment,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Cambria" panose="02040503050406030204" pitchFamily="18" charset="0"/>
              </a:rPr>
              <a:t>Waymo Self Driving Taxis Expanding to Ten New Cities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8FF52-A90F-757D-9F28-0DC9715C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031" y="2133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Best Value AI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Amazon is Getting Ready for Another Run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4641D-E92B-D271-709D-EE91450BA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541" y="195138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-20841" y="275989"/>
            <a:ext cx="1184113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Tesla (TSLA) </a:t>
            </a:r>
            <a:r>
              <a:rPr lang="en-US" sz="2800" dirty="0">
                <a:latin typeface="+mj-lt"/>
              </a:rPr>
              <a:t>–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Court Bars Elon Musk’s Monster Pay Package,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Politics are Tanking Tesla Sales in Europe,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Tesla China Sales Dive 11% YOY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Tesla Bombs in 2024, with earnings at $25.5 billion last year versus $27.2 billion, or down 5.5%. 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2/$300-$310 call spread, long 2/$300-$310 call spread,  2/$540-$550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 days to expiration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1/$330-$340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profited on long 12/$270-$275 call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12/$250-$260 call spread, too profits long 12/$250-$260 call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 took profits on long 11/$320-$330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put spread </a:t>
            </a: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4609E-3D45-2910-78EA-1B5C8C409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430" y="2857196"/>
            <a:ext cx="4988591" cy="37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0" y="706186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Netflix Earnings Rocket</a:t>
            </a:r>
            <a:r>
              <a:rPr lang="en-US" sz="1800" dirty="0">
                <a:solidFill>
                  <a:srgbClr val="232A31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, on the back of 19 million new subscriber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D4440-2BE0-0863-AC84-70508F88E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65" y="188461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Palo Alto Announced\s 2:1 Split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3A93B-D1E4-4D35-2D01-4B7432B6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339" y="183211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A39B85-E998-34B5-8F1F-F32C2DCE9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52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68E369-BC5B-C101-FB5C-6E473A8EC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057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2A8951-9CA1-55D1-1809-4BDB4F26F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9174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CAE62-AC38-E3DD-3171-D00841885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040" y="2057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a growth&#10;&#10;AI-generated content may be incorrect.">
            <a:extLst>
              <a:ext uri="{FF2B5EF4-FFF2-40B4-BE49-F238E27FC236}">
                <a16:creationId xmlns:a16="http://schemas.microsoft.com/office/drawing/2014/main" id="{010DE9F0-9C65-234A-188E-9BBAB3FD8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39" y="0"/>
            <a:ext cx="11392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8209C5-961D-11A3-071E-AC21D1CAB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5138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5714-C01A-0B82-4789-18E116B26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20575-61B5-99C6-2879-23455C300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building with trees and bushes&#10;&#10;AI-generated content may be incorrect.">
            <a:extLst>
              <a:ext uri="{FF2B5EF4-FFF2-40B4-BE49-F238E27FC236}">
                <a16:creationId xmlns:a16="http://schemas.microsoft.com/office/drawing/2014/main" id="{C288B918-36F2-729C-F8F1-D6609A177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37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Q3 $6 Billion Loss –b Strike Continues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il pesce marcisce dalla testa”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9F404-25C9-651A-0506-6EDBE2A6D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05077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E13AB0-61BE-53E9-A0B5-839D394AB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718" y="195138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77FAA-EBCC-CE93-0461-6D809E00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3150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CD520F-756E-E475-44B2-F2DE44299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002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Freeport McMoRan Beats,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helped by higher production and easing costs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3590A9-32D2-0576-A8E2-FEBE3390F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782" y="215016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9A7B06-C552-E078-79E2-E99B06B19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52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FEB30-6C40-AE3C-F78F-FB5982B6B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13452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showing a blue and orange line&#10;&#10;AI-generated content may be incorrect.">
            <a:extLst>
              <a:ext uri="{FF2B5EF4-FFF2-40B4-BE49-F238E27FC236}">
                <a16:creationId xmlns:a16="http://schemas.microsoft.com/office/drawing/2014/main" id="{88C95DED-1522-0ADA-7A88-30159B67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826" cy="69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286A8F-3441-B42B-3BE7-75A905168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1223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F5DAE7-6E5F-31E8-4A75-EA9FE9630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9113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0FC62A-C2F6-EF1E-550D-E353699E1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5199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A913C-B3B0-B36B-FEE4-8EE2AAA0E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1406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514C67-9128-86FC-79CB-6F44B3762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295400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EDBF86-D6E4-A9CA-9F7B-CEE9CEBF7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1345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12/$330-$350 call spread, 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AD0BA8-0305-65B9-C8B1-48C8EDE7F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07065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Morgan Stanley Doubles Profits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310B3D-23A4-F0D5-6F86-689FD7EC8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157" y="203089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JP Morgan Delivers Blowout Earnings, 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JP Morgan to Step Up Share Buybacks</a:t>
            </a:r>
            <a:r>
              <a:rPr lang="en-US" sz="4400" i="1" dirty="0">
                <a:effectLst/>
                <a:latin typeface="+mj-lt"/>
              </a:rPr>
              <a:t> 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took profits on 4/$190-$195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3F7549-B660-BF2B-342C-744BC7C4D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39" y="22098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Deregulation play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3BA1B2-A873-974F-2562-1EDF04A7C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189174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C087-83AF-C5F7-039D-A6879749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9BE65-8D1A-7BB0-AFDB-F1DEAA45F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building with a blue and white exterior&#10;&#10;AI-generated content may be incorrect.">
            <a:extLst>
              <a:ext uri="{FF2B5EF4-FFF2-40B4-BE49-F238E27FC236}">
                <a16:creationId xmlns:a16="http://schemas.microsoft.com/office/drawing/2014/main" id="{B6B45222-F04D-25A0-12BE-EDC2A79D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694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6E2BE-2C58-4BD9-32E7-44138BD13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3150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11A907-C49E-E538-7111-1F8A306F3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expired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468996-1382-2A10-44C7-7B55CC25E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7187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F9AFB9-644E-70F9-1615-EF3B5E05D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1162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1D675-9B25-0DFD-FE03-784DED2DC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208059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Justice Hits Visa (V) with Antitrust Suit,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with a 47% market share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230C65-86A5-FF8B-98ED-8F91AB99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95138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F1AA44-BF42-A3A5-4C60-EF558A566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12844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Buffet Sells More Apple, taking Berkshire Hathaway cash up to a record $325 billion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7651E-55BE-1F5D-8DCF-AAA2FF026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213722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CFD6B-2078-33D1-095D-4CBBD641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D5AEF-A115-0AD1-E941-95532C4A6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palm trees and people walking around&#10;&#10;AI-generated content may be incorrect.">
            <a:extLst>
              <a:ext uri="{FF2B5EF4-FFF2-40B4-BE49-F238E27FC236}">
                <a16:creationId xmlns:a16="http://schemas.microsoft.com/office/drawing/2014/main" id="{FA883789-C51B-4402-3BC6-F4CA95F44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432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41960" y="1334661"/>
            <a:ext cx="1130808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*Foreign Investors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Continue to Soak Up US Debt, seeking higher interest rates in an appreciating currency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*Americans own 55% of the outstanding $36 trillion in US debt,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while foreign investors own 24%,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the Federal Reserve 13%.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Market is Giving Up on any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Interest Rate Cuts this Year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as the prospects of rising inflation from trade wars weigh on the market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*All fixed income plays have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gone dead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*“Higher Rates for longer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” don’t fit in here anywhere.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But there may be a BUY setting up for </a:t>
            </a:r>
          </a:p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1"/>
              </a:solidFill>
              <a:latin typeface="+mj-lt"/>
              <a:ea typeface="Cambria" panose="02040503050406030204" pitchFamily="18" charset="0"/>
            </a:endParaRPr>
          </a:p>
          <a:p>
            <a:pPr marL="0" marR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(TLT) at 5.0%, or $82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 Rallying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F407A-ED90-88DB-9045-EC9AC0232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512" y="3428999"/>
            <a:ext cx="4260849" cy="322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57824" y="217015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+7.10%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40196" y="-164533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Aggressively Cash</a:t>
            </a:r>
            <a:br>
              <a:rPr lang="en-US" sz="2400" b="1" dirty="0"/>
            </a:br>
            <a:r>
              <a:rPr lang="en-US" sz="2400" b="1" dirty="0"/>
              <a:t>30% risk on, -10% risk off, 60%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6A9E52-7486-2FFD-B1CC-0BB5DA307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804803"/>
              </p:ext>
            </p:extLst>
          </p:nvPr>
        </p:nvGraphicFramePr>
        <p:xfrm>
          <a:off x="600462" y="1773538"/>
          <a:ext cx="5135500" cy="454751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854660">
                  <a:extLst>
                    <a:ext uri="{9D8B030D-6E8A-4147-A177-3AD203B41FA5}">
                      <a16:colId xmlns:a16="http://schemas.microsoft.com/office/drawing/2014/main" val="3615315307"/>
                    </a:ext>
                  </a:extLst>
                </a:gridCol>
                <a:gridCol w="1280840">
                  <a:extLst>
                    <a:ext uri="{9D8B030D-6E8A-4147-A177-3AD203B41FA5}">
                      <a16:colId xmlns:a16="http://schemas.microsoft.com/office/drawing/2014/main" val="3130822311"/>
                    </a:ext>
                  </a:extLst>
                </a:gridCol>
              </a:tblGrid>
              <a:tr h="278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Current Capital at 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1034913478"/>
                  </a:ext>
                </a:extLst>
              </a:tr>
              <a:tr h="278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3121186216"/>
                  </a:ext>
                </a:extLst>
              </a:tr>
              <a:tr h="278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3367768920"/>
                  </a:ext>
                </a:extLst>
              </a:tr>
              <a:tr h="278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 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1039761206"/>
                  </a:ext>
                </a:extLst>
              </a:tr>
              <a:tr h="24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(TSLA) 2/$300-$310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3768302916"/>
                  </a:ext>
                </a:extLst>
              </a:tr>
              <a:tr h="24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(NVDA) 2/$90-$95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3806988573"/>
                  </a:ext>
                </a:extLst>
              </a:tr>
              <a:tr h="24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(VST) 2/$100-$110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1035514108"/>
                  </a:ext>
                </a:extLst>
              </a:tr>
              <a:tr h="27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210625450"/>
                  </a:ext>
                </a:extLst>
              </a:tr>
              <a:tr h="278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3157984249"/>
                  </a:ext>
                </a:extLst>
              </a:tr>
              <a:tr h="278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 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1897323410"/>
                  </a:ext>
                </a:extLst>
              </a:tr>
              <a:tr h="24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(TSLA) 2/$540-$550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544214050"/>
                  </a:ext>
                </a:extLst>
              </a:tr>
              <a:tr h="27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1241857080"/>
                  </a:ext>
                </a:extLst>
              </a:tr>
              <a:tr h="27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2898204538"/>
                  </a:ext>
                </a:extLst>
              </a:tr>
              <a:tr h="278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3929527762"/>
                  </a:ext>
                </a:extLst>
              </a:tr>
              <a:tr h="2490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20.00%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2330203597"/>
                  </a:ext>
                </a:extLst>
              </a:tr>
              <a:tr h="24908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3373133421"/>
                  </a:ext>
                </a:extLst>
              </a:tr>
              <a:tr h="2490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Aggregate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40.00%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075" marR="6075" marT="6075" marB="0" anchor="b"/>
                </a:tc>
                <a:extLst>
                  <a:ext uri="{0D108BD9-81ED-4DB2-BD59-A6C34878D82A}">
                    <a16:rowId xmlns:a16="http://schemas.microsoft.com/office/drawing/2014/main" val="3154076011"/>
                  </a:ext>
                </a:extLst>
              </a:tr>
            </a:tbl>
          </a:graphicData>
        </a:graphic>
      </p:graphicFrame>
      <p:pic>
        <p:nvPicPr>
          <p:cNvPr id="6" name="Picture 5" descr="A circle with four different colors&#10;&#10;AI-generated content may be incorrect.">
            <a:extLst>
              <a:ext uri="{FF2B5EF4-FFF2-40B4-BE49-F238E27FC236}">
                <a16:creationId xmlns:a16="http://schemas.microsoft.com/office/drawing/2014/main" id="{94D8E12C-5052-C9D5-B224-EFAC51503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914" y="3194727"/>
            <a:ext cx="3545358" cy="313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565E-8D50-207C-BD9A-FA1B5EE6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3B3AF-5DD9-6786-FAB3-C07EA9D5B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e chart of the united states federal reserve&#10;&#10;AI-generated content may be incorrect.">
            <a:extLst>
              <a:ext uri="{FF2B5EF4-FFF2-40B4-BE49-F238E27FC236}">
                <a16:creationId xmlns:a16="http://schemas.microsoft.com/office/drawing/2014/main" id="{1221F18C-543E-83C6-CEED-6C20D6AAC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29" y="274637"/>
            <a:ext cx="8259581" cy="659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507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4/$87-$90 call spread took profits on long 2/$90-$93 call spread,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AA687-C408-3E4B-AFF9-D916F1078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2008936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4.50%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BDC22-D170-5451-0EA0-C5E85CB81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71284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6.43%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63AAB8-3F42-C612-DC9C-399F501E4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295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2.87%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83C8E-5412-D4CA-F787-D92BA450D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49418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5.14%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B9F49B-E42F-2D15-F767-A96711BF9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3333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A035A4-99B8-5E67-D418-8E8E37D5B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53209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8DFE4B-9436-399D-A142-DAE61CFEF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9174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Acelryn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(SLRN) – Double B Bond Fund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33083C-C703-758E-4654-EA2A94C4D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9235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42195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3F998-36CF-E024-D3D6-32607BE9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66145-D6FA-1F3F-1F4F-5C7D8A6E8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uilding with a white and red exterior&#10;&#10;AI-generated content may be incorrect.">
            <a:extLst>
              <a:ext uri="{FF2B5EF4-FFF2-40B4-BE49-F238E27FC236}">
                <a16:creationId xmlns:a16="http://schemas.microsoft.com/office/drawing/2014/main" id="{EBB5039D-ACC3-8119-CA75-094F2C5E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33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005457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9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classes see </a:t>
            </a:r>
            <a:r>
              <a:rPr lang="en-US" sz="19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momentum stall 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 continued uncertainty about everything</a:t>
            </a:r>
            <a:br>
              <a:rPr lang="en-US" sz="19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9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*Financials </a:t>
            </a:r>
            <a:r>
              <a:rPr lang="en-US" sz="19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still leading on deregulation play, but M&amp;A has yet to start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*All interest rate plays remain </a:t>
            </a:r>
            <a:r>
              <a:rPr lang="en-US" sz="19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dead in the </a:t>
            </a:r>
            <a:r>
              <a:rPr lang="en-US" sz="19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water, including gold, silver, homebuilders, bonds, and REITS.</a:t>
            </a:r>
            <a:br>
              <a:rPr lang="en-US" sz="19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9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</a:t>
            </a:r>
            <a:r>
              <a:rPr lang="en-US" sz="19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remains bid on trade war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9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*Big </a:t>
            </a:r>
            <a:r>
              <a:rPr lang="en-US" sz="19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19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echnology </a:t>
            </a:r>
            <a:r>
              <a:rPr lang="en-US" sz="19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stalling</a:t>
            </a:r>
            <a:br>
              <a:rPr lang="en-US" sz="19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9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*Energy </a:t>
            </a:r>
            <a:r>
              <a:rPr lang="en-US" sz="19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sells off on trade wars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b="1" dirty="0">
                <a:solidFill>
                  <a:schemeClr val="tx1"/>
                </a:solidFill>
                <a:latin typeface="+mj-lt"/>
              </a:rPr>
              <a:t>*Buy financial </a:t>
            </a:r>
            <a:r>
              <a:rPr lang="en-US" sz="1900" dirty="0">
                <a:solidFill>
                  <a:schemeClr val="tx1"/>
                </a:solidFill>
                <a:latin typeface="+mj-lt"/>
              </a:rPr>
              <a:t>as the only sure thing this year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b="1" dirty="0">
                <a:solidFill>
                  <a:schemeClr val="tx1"/>
                </a:solidFill>
                <a:latin typeface="+mj-lt"/>
              </a:rPr>
              <a:t>*Keep discipline</a:t>
            </a:r>
            <a:r>
              <a:rPr lang="en-US" sz="1900" dirty="0">
                <a:solidFill>
                  <a:schemeClr val="tx1"/>
                </a:solidFill>
                <a:latin typeface="+mj-lt"/>
              </a:rPr>
              <a:t>, don’t look for trades that aren’t there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744" y="4048187"/>
            <a:ext cx="3571010" cy="28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Trade War Boost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1034143" y="990600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Trade Wars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are Pushing Up the US Dollar, making American exports more expensive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*High import duties will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shrink US imports dramatically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impoverish our foreign customers, creating dollar strength.</a:t>
            </a:r>
            <a:r>
              <a:rPr lang="en-US" sz="2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*Ten-year US Treasuries have risen from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4.40%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% to 4.50%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mere fact that rates have stalled ha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allowed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currencies to rally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*Higher for longer interest rates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mean higher for</a:t>
            </a: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longer US dollar</a:t>
            </a: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Avoid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(FXA), (FXE), (FXB), (FXC), and (FXY)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EFC43-5E8D-BC5F-5C37-EADFDDD94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035" y="4127500"/>
            <a:ext cx="4445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4838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43" r="-169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>
            <a:off x="4023947" y="2801498"/>
            <a:ext cx="3141785" cy="280252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FE04834-0606-56CB-D802-E2ED8DAEF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70" y="161778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928" y="1849759"/>
            <a:ext cx="4773940" cy="2429164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>
            <a:off x="3892062" y="2708031"/>
            <a:ext cx="3681046" cy="254390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7F0B3F1-E566-9177-6C41-BDB887BC2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606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508" y="2140038"/>
            <a:ext cx="5076092" cy="263629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>
            <a:off x="4041917" y="2824116"/>
            <a:ext cx="3120883" cy="23926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640B0A6-BC3F-D783-A097-D13C37D0A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4123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010" y="1442914"/>
            <a:ext cx="4539882" cy="244914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>
            <a:off x="4317809" y="2691221"/>
            <a:ext cx="3126345" cy="230757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484F93E-61D6-0139-FD8A-8F54A9C99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71140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653" y="1814384"/>
            <a:ext cx="4631494" cy="260521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>
            <a:off x="4148825" y="3711756"/>
            <a:ext cx="3060867" cy="135261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FAA0719-E5FF-6AA2-3044-8EF4CC21D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53" y="1814384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white car parked on the side of a road with traffic cones&#10;&#10;AI-generated content may be incorrect.">
            <a:extLst>
              <a:ext uri="{FF2B5EF4-FFF2-40B4-BE49-F238E27FC236}">
                <a16:creationId xmlns:a16="http://schemas.microsoft.com/office/drawing/2014/main" id="{AE9EC2D4-C511-A63B-ED76-ECBC8B976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388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134158" y="1222248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*US global economic disruption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tank oil prices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Oil &amp; Gas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Dealmaking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Hit $105 billion in 2024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It’s the third highest annual total ever, but activity slowed in the second half as buyers found fewer targets to acquire</a:t>
            </a:r>
            <a:r>
              <a:rPr lang="en-US" sz="2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*Government to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Stop Minting new Pennies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 With copper at current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prices, its costs two cents to mint one penny</a:t>
            </a: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solidFill>
                  <a:schemeClr val="tx1"/>
                </a:solidFill>
                <a:effectLst/>
              </a:rPr>
              <a:t> </a:t>
            </a:r>
            <a:b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*Nuclear plays </a:t>
            </a:r>
            <a:r>
              <a:rPr lang="en-US" sz="20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like (VST) and (CCJ) rebound sharply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*The EIA said it expects Brent crude oil prices 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to fall</a:t>
            </a:r>
            <a:b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8%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to average $74 a barrel in 2025, then fall further</a:t>
            </a:r>
            <a:b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to $66 a barrel in 2026.</a:t>
            </a:r>
            <a:r>
              <a:rPr lang="en-US" sz="3600" dirty="0"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tx1"/>
                </a:solidFill>
                <a:effectLst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62422A-6123-24D9-94D8-113DF01BC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141" y="4021868"/>
            <a:ext cx="4988370" cy="261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86470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2D35E-D6DF-E4A8-258D-ADF17D2F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45442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254831-3552-7CBF-7F97-5BDBABC06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53817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Confused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Fed Leaves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Interest Rates Unchanged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at 4.25%, may remain there for the rest of 2025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NonFarm Payroll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Plunges to 146,000, in January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*The headline 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Unemployment </a:t>
            </a:r>
            <a:r>
              <a:rPr lang="en-US" sz="1800" b="1" dirty="0">
                <a:latin typeface="+mj-lt"/>
                <a:ea typeface="Times New Roman" panose="02020603050405020304" pitchFamily="18" charset="0"/>
              </a:rPr>
              <a:t>R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ate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came in at 4.0%.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US Job Openings </a:t>
            </a:r>
            <a:r>
              <a:rPr lang="en-US" sz="1800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Hit 14-Month Low, or </a:t>
            </a:r>
            <a:r>
              <a:rPr lang="en-US" sz="1800" dirty="0">
                <a:solidFill>
                  <a:srgbClr val="40404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JOLTS </a:t>
            </a:r>
            <a:br>
              <a:rPr lang="en-US" sz="1800" dirty="0">
                <a:solidFill>
                  <a:srgbClr val="40404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</a:br>
            <a:br>
              <a:rPr lang="en-US" sz="1800" dirty="0">
                <a:solidFill>
                  <a:srgbClr val="40404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lang="en-US" sz="1800" b="1" dirty="0">
                <a:solidFill>
                  <a:srgbClr val="40404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Consumer Sentiment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Falls, according to the University of Michigan.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China </a:t>
            </a:r>
            <a:r>
              <a:rPr lang="en-US" sz="1800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Counter Attacks in Trade War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US Factory Orders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Fall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Consumer Inflation Expectations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Comes in Soft.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US GDP </a:t>
            </a:r>
            <a:r>
              <a:rPr lang="en-US" sz="1800" dirty="0"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Finishes 2024 at 2.3%, less than expected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822E8-1FFF-882A-BC10-0B5CB1595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057" y="3429000"/>
            <a:ext cx="4239658" cy="317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03C01-0905-9C96-CCD3-6E5A53B19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14061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8EB0DA-3527-61DF-B345-91D499AEB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39" y="1812235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3AE164-A9E8-5E6F-B524-3FB37515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613452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912A0D-47AA-9FEF-A399-28687229D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553818"/>
            <a:ext cx="5715000" cy="4267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7D26E-D7A9-564E-FC44-98274C28C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095" y="213028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2/$100-$110 call spread - 7 days to expiration</a:t>
            </a: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EFB4B-CCE5-FD87-9F2B-37F0F4D2B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851991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6A63E-8549-60CF-FB98-50DB0F78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F5F39-8175-E2BA-D462-A632E0CB6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on a fence&#10;&#10;AI-generated content may be incorrect.">
            <a:extLst>
              <a:ext uri="{FF2B5EF4-FFF2-40B4-BE49-F238E27FC236}">
                <a16:creationId xmlns:a16="http://schemas.microsoft.com/office/drawing/2014/main" id="{ADD3DA5F-4C95-9C0F-26C5-92D9E00D3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411" y="0"/>
            <a:ext cx="8110200" cy="688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48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13B49-0303-2A2F-976A-31DD20DBF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*Government May Revalue Gold Holdings, from the current 1932 price of $42 an ounce to $2,936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*It is just a bookkeeping move, but it has put the yellow metal back in the spotlight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*As of January 2025, the United States government owned 8,133.46 tons of gold worth $39.9 billion at current market prices. This makes the US the country with the largest gold reserves in the world. 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*40 basis point drop in 10-year rates has given a boost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has become the only way the average Chinese can save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as they can no longer speculate in real estate or copper and don’t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trust the Chinese Yuan, so there is support lower down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*Central banks in emerging market countries are continuing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buy gold, with 693 metric tonnes of buying, or $5.3 billion this year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Buy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  <a:t> (GLD), (SLV), (AGQ), and (WPM) on dips</a:t>
            </a:r>
            <a:br>
              <a:rPr lang="en-US" sz="1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23C1CB2F-151F-BB06-A445-9B1E30658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Bid Again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06D37-D330-FDFD-E0C5-E544E52C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667" y="3830595"/>
            <a:ext cx="3932052" cy="24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480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782198" y="228600"/>
            <a:ext cx="10344838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– China and Falling Rate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4/$194-$197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95A5F8-7CC6-9CFB-CEE2-BFA895479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117" y="213028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D50EE1-A855-CC8C-EBC2-E0A2B6C6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177247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10418</TotalTime>
  <Words>4943</Words>
  <Application>Microsoft Macintosh PowerPoint</Application>
  <PresentationFormat>Widescreen</PresentationFormat>
  <Paragraphs>162</Paragraphs>
  <Slides>115</Slides>
  <Notes>87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3" baseType="lpstr">
      <vt:lpstr>Arial</vt:lpstr>
      <vt:lpstr>Calibri</vt:lpstr>
      <vt:lpstr>Cambria</vt:lpstr>
      <vt:lpstr>Glacial Indifference</vt:lpstr>
      <vt:lpstr>Google Sans</vt:lpstr>
      <vt:lpstr>Helvetica</vt:lpstr>
      <vt:lpstr>Times New Roman</vt:lpstr>
      <vt:lpstr>Office Theme</vt:lpstr>
      <vt:lpstr> The Mad Hedge Fund Trader “Trade Wars” </vt:lpstr>
      <vt:lpstr>PowerPoint Presentation</vt:lpstr>
      <vt:lpstr>  Trade Alert Performance New All-Time Highs!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Confused</vt:lpstr>
      <vt:lpstr>The Mad Hedge Profit Predictor Market Timing Index – New Range? An artificial intelligence driven algorithm that analyzes 30 different economic, technical, and momentum driven indicators </vt:lpstr>
      <vt:lpstr> Weekly Jobless Claims – 4 Month Low +11,000 to 219,000 </vt:lpstr>
      <vt:lpstr>PowerPoint Presentation</vt:lpstr>
      <vt:lpstr>Stocks – Downtrend </vt:lpstr>
      <vt:lpstr>            S&amp;P 500 – Correction Time              </vt:lpstr>
      <vt:lpstr>ProShares Ultra Short S&amp;P 500 (SDS)-  a great hedge for long stocks and bonds long 2X position has a hedge against longs and bond shorts</vt:lpstr>
      <vt:lpstr>(VIX) –  Volatility Index Hits Four Year High at $65, the most since the 2020 pandemic. That implies a 2% move in the S&amp;P 500 (SPX) every day for the next 30 days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China (FXI)</vt:lpstr>
      <vt:lpstr>Japan ($NIKK) </vt:lpstr>
      <vt:lpstr>Europe Hedged Equity (HEDJ)- </vt:lpstr>
      <vt:lpstr> Emerging Markets (EEM) - Pro trade, Weak Dollar, Long Recovery Play Traders are Lining up for a Big Emerging Market Bet. Falling US interest rates will bring a weak US dollar and runaway bull markets in most emerging markets, which have remained unchanged for more than a decade </vt:lpstr>
      <vt:lpstr>PowerPoint Presentation</vt:lpstr>
      <vt:lpstr> NVIDIA (NVDA) – Joins the Dow Average Club Nvidia Tanks Again, as the incoming government plans new China export restrictions on the company  Long 2/$90-$95 call spread - expires in 7 trading days,  took profits on Long 12/$117-$120 call spread took profits on long 8/70-$73 call spread took profits on long 8/137-$140 put spread,    </vt:lpstr>
      <vt:lpstr>    Microsoft (MSFT)-Microsoft Bombs,  Microsoft Blows Up on Cloud Guidance  took profits on long 5/$430-$440 put spread Took profits on long 2/$330-$340 call spread, took profits on long 12/$320-$330 call spread took profits on long  9/$235-$245 call spread, took profits on long 7/$220-$210 call spread,  took profits on long 6/$220-$230 call spread, took profits on long 2/$200-$210 bear put spread   </vt:lpstr>
      <vt:lpstr>Meta (META) Meta Beats, on improving ad sales, a preeminent AI user  took profits on Long 8/$420-$430 call spread took profits on Long 5/$360-$370 vertical bull call spread, took profits on Long 9/$290-$300 vertical bear put spread, stopped out of Long 9/$190-$200 vertical bear put spread  </vt:lpstr>
      <vt:lpstr>  Apple (AAPL) China to Investigate Apple, over sales practices in stores  took profits on Long 5/$225-$235 vertical bear put spread,  took profits on Long 8/$160-$170 call spread took profits on Long 6/$200-$210 bear put spread,  stopped out of Long 5/$185-$195 vertical bear put spread took profits on long 1/$145-$155 put spread, Took profits on long 10/$165-$175 put spread  </vt:lpstr>
      <vt:lpstr>PowerPoint Presentation</vt:lpstr>
      <vt:lpstr>Alphabet (GOOGL) – Back in Play Alphabet Dives 9%, on guidance disappointment, Waymo Self Driving Taxis Expanding to Ten New Cities took profits on long 12/$110-$120 call spread  took profits on long 12/$1,200-$1,230 bull call spread, took profits on long 9/$1,030-$1,080 vertical bull call spread</vt:lpstr>
      <vt:lpstr> Amazon (AMZN) – Best Value AI Play Amazon is Getting Ready for Another Run  took profits on long 3/$155-$160 bull call spread , took profits on long 2/$130-$135 bull call spread </vt:lpstr>
      <vt:lpstr>PowerPoint Presentation</vt:lpstr>
      <vt:lpstr>PowerPoint Presentation</vt:lpstr>
      <vt:lpstr>Netflix (NFLX) –  Netflix Earnings Rocket, on the back of 19 million new subscriber   </vt:lpstr>
      <vt:lpstr>Palo Alto Networks (PANW)- Hacking never goes out of fashion Palo Alto Announced\s 2:1 Split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Q3 $6 Billion Loss –b Strike Continues “il pesce marcisce dalla testa” stopped out of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Freeport McMoRan Beats, helped by higher production and easing costs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The Non-Boeing Airline – uses Airbuses stopped out of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 Goldman Sachs (GS) –  Goldman Sachs Beats, with Revenues of $12.73 billion vs. $12.46 billion estimate  took profits on long 12/$330-$350 call spread, took profits on long 11/$330-$350 call spread stop loss on long 11/$385-$395 call spreads  </vt:lpstr>
      <vt:lpstr>Morgan Stanley (MS)  Morgan Stanley Doubles Profits  took profits on long $12/210-$220 call spread, Took profits on long $195-$205 call spread, took profits on long 4/$65-$70 call spread </vt:lpstr>
      <vt:lpstr>  JP Morgan Chase (JPM) –  JP Morgan Delivers Blowout Earnings, JP Morgan to Step Up Share Buybacks  took profits on long 12/$210-$220 call spread, took profits on long 11/$195-$205 call spread took profits on 4/$215-225 put spread, took profits on 4/$190-$195 call spread , took profits on long 4/$105-$115 call spread      </vt:lpstr>
      <vt:lpstr>Bank of America (BAC) – Deregulation play took profits on long long 12/$41-$44 call spread, took profits on long 4/$20-$23 call spread </vt:lpstr>
      <vt:lpstr>Citigroup (C) –  took profits on long long 12/$60-$65 call spread , took profits on long 4/$30-$35 call spread </vt:lpstr>
      <vt:lpstr>Charles Schwab (SCHW) – LEAPS expire at Max profit took profits on long 4/$30-$35 call spread  </vt:lpstr>
      <vt:lpstr>Interactive Brokers (IBKR) – LEAPS expired at Max Profit stopped out of long 8/$110-$115 call spread , took profits on long 4/$60-$65 call spread </vt:lpstr>
      <vt:lpstr> SPDR Metals &amp; Mining ETF (XME) –  long 2/$28-$30 call spread</vt:lpstr>
      <vt:lpstr>Blackrock (BLK)-Asset Collection Boom took profits on long 12/$850-$860 call spread  took profits on long 3/$770-$790 call spread, took profits on long 3/$310-$340 call spread </vt:lpstr>
      <vt:lpstr>Visa (V) – Inflation boost Justice Hits Visa (V) with Antitrust Suit, with a 47% market share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 Berkshire Hathaway (BRKB)- Natural Barbell Buffet Sells More Apple, taking Berkshire Hathaway cash up to a record $325 billion  stopped out of long 12/$405-$415 call spread, took profits on long 12/$320-$330 call spread  took profits on long 4/$260-$270 call spread, took profits on long 1/$290-$300 call spread   </vt:lpstr>
      <vt:lpstr>PowerPoint Presentation</vt:lpstr>
      <vt:lpstr>Bonds –  Rallying</vt:lpstr>
      <vt:lpstr>PowerPoint Presentation</vt:lpstr>
      <vt:lpstr>                 Treasury ETF (TLT) –  stopped out of long 1/$82-$85 call spread, took profits on long 10/$103-$106 put spread took profits on long 6/$$94-$97 put spread, took profits on long 5/$82-$85 calls spread took profits on long 4/$87-$90 call spread took profits on long 2/$90-$93 call spread,                          </vt:lpstr>
      <vt:lpstr> Ten Year Treasury Yield ($TNX) – 4.50%  </vt:lpstr>
      <vt:lpstr> Junk Bonds (JNK) 6.43% Yield  </vt:lpstr>
      <vt:lpstr>Municipal Bonds (MUB) 2.87% Yield-  </vt:lpstr>
      <vt:lpstr>Emerging Market Debt (ELD) 5.14% Yield-  </vt:lpstr>
      <vt:lpstr>2X Short Treasuries (TBT)-Out of Favor</vt:lpstr>
      <vt:lpstr>Anally Capital Management (NLY) – Leveraged REIT Play Yield 13.25% took profits on long 12/$15-$16 call spread</vt:lpstr>
      <vt:lpstr>Acelryn (SLRN) – Double B Bond Fund took profits on long 12/$15-$16 call spread</vt:lpstr>
      <vt:lpstr>PowerPoint Presentation</vt:lpstr>
      <vt:lpstr>Foreign Currencies –  Trade War Boost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</vt:lpstr>
      <vt:lpstr>Oil-($WTIC)</vt:lpstr>
      <vt:lpstr>  United States Oil Fund (USO) </vt:lpstr>
      <vt:lpstr>Energy Select Sector SPDR (XLE)-No Performance! (XOM), (CVX), (SLB), (KMI), (EOG), (COP) </vt:lpstr>
      <vt:lpstr>ExxonMobile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long 2/$100-$110 call spread - 7 days to expiration</vt:lpstr>
      <vt:lpstr>PowerPoint Presentation</vt:lpstr>
      <vt:lpstr>Precious Metals – Bid Again</vt:lpstr>
      <vt:lpstr>  Gold (GLD) – China and Falling Rate took profits on Long 10/$230-$235 call spread  took profits on Long 10/$220-$225 call spread, took profits on Long 8/$210-215 call spread, took profits on Long 7/$200-205 call spread, Long 6/$207.5-$212.5 call spread took profits on Long 4/$194-$197 call spread,  took profits on long 5/$165-$170 bull call spread   </vt:lpstr>
      <vt:lpstr> Market Vectors Gold Miners ETF- (GDX) –  took profit on long 6/$207.50-$212.50 call spread, took profit on long 7/$200-$205 call spread  </vt:lpstr>
      <vt:lpstr>  Barrick Gold (GOLD) took profit on long 1/$15.50-$16.50 call spread  </vt:lpstr>
      <vt:lpstr> Newmont Mining- (NEM)- Sometimes you Just Get Lucky took profits on long 10/$47-$50 call spread, took profits on long $55-60 call spread</vt:lpstr>
      <vt:lpstr> Silver- (SLV)- stopped out of long 6/$23-$25 call spread, took profits on long 11/$19-$20 call spread </vt:lpstr>
      <vt:lpstr>  Silver Miners - (SIL)-  </vt:lpstr>
      <vt:lpstr>  Wheaton Precious Metals - (WPM)- LEAPS Approaching Max Profit took profits on long 4/$39-$42 call spread , took profits on long 1/$36-$39 call spread </vt:lpstr>
      <vt:lpstr> Platinum- (PPLT)- 556,000-ounce shortage this year took profits on long 1/$36-$39 call spread </vt:lpstr>
      <vt:lpstr>PowerPoint Presentation</vt:lpstr>
      <vt:lpstr>Real Estate – Stay Away</vt:lpstr>
      <vt:lpstr>S&amp;P Case Shiller Slows S&amp;P Case Shiller Rises to +4.2% YOY in September, with its National Home Price Index New York gained +7.5%, Chicago +6.2%, and Las Vegas+5.9%.  </vt:lpstr>
      <vt:lpstr>Crown Castle International (CCI) – 6.62% yielding 5G cell phone tower REIT Eliot Management Pushes up stock with activist bid Long 8/$90-$95 call spread,</vt:lpstr>
      <vt:lpstr>US Home Construction Index (ITB) (DHI), (LEN), (PHM), (TOL), (NVR)   </vt:lpstr>
      <vt:lpstr> DH Horton (DHI) Horton Bombs, with the stock dropping some 11% in Tuesday morning trading after the U.S.'s largest homebuilder issued its fiscal 2025 guidance  took profits on long 11/$165-$175  </vt:lpstr>
      <vt:lpstr>Trade Sheet- So What Do We Do About All This?</vt:lpstr>
      <vt:lpstr>       Next Strategy Webinar   12:00 EST Wednesday, February 26 2025  from Incline Village, NV       email me questions at support@madhedgefundtrader.com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1145</cp:revision>
  <cp:lastPrinted>2022-01-05T03:44:27Z</cp:lastPrinted>
  <dcterms:created xsi:type="dcterms:W3CDTF">2015-02-05T17:12:57Z</dcterms:created>
  <dcterms:modified xsi:type="dcterms:W3CDTF">2025-02-12T16:43:58Z</dcterms:modified>
</cp:coreProperties>
</file>